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Montserrat SemiBold"/>
      <p:regular r:id="rId20"/>
      <p:bold r:id="rId21"/>
      <p:italic r:id="rId22"/>
      <p:boldItalic r:id="rId23"/>
    </p:embeddedFont>
    <p:embeddedFont>
      <p:font typeface="Catamaran"/>
      <p:regular r:id="rId24"/>
      <p:bold r:id="rId25"/>
    </p:embeddedFont>
    <p:embeddedFont>
      <p:font typeface="Bebas Neu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regular.fntdata"/><Relationship Id="rId22" Type="http://schemas.openxmlformats.org/officeDocument/2006/relationships/font" Target="fonts/MontserratSemiBold-italic.fntdata"/><Relationship Id="rId21" Type="http://schemas.openxmlformats.org/officeDocument/2006/relationships/font" Target="fonts/MontserratSemiBold-bold.fntdata"/><Relationship Id="rId24" Type="http://schemas.openxmlformats.org/officeDocument/2006/relationships/font" Target="fonts/Catamaran-regular.fntdata"/><Relationship Id="rId23" Type="http://schemas.openxmlformats.org/officeDocument/2006/relationships/font" Target="fonts/MontserratSemiBol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ebasNeue-regular.fntdata"/><Relationship Id="rId25" Type="http://schemas.openxmlformats.org/officeDocument/2006/relationships/font" Target="fonts/Catamaran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2.png>
</file>

<file path=ppt/media/image13.png>
</file>

<file path=ppt/media/image14.jpg>
</file>

<file path=ppt/media/image15.png>
</file>

<file path=ppt/media/image16.png>
</file>

<file path=ppt/media/image18.png>
</file>

<file path=ppt/media/image20.png>
</file>

<file path=ppt/media/image31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d3401ed3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ed3401ed3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1e1b9a945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1e1b9a945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1e1b9a9457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1e1b9a9457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2368fd0f9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2368fd0f9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1e1b9a9457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1e1b9a9457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1e1b9a9457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1e1b9a9457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1e1b9a9457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1e1b9a9457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aa9798a9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1aa9798a9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207fd22f2_0_250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207fd22f2_0_250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e1d838b627_4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e1d838b627_4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1e1b9a945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1e1b9a945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e1d838b627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e1d838b627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1e1b9a945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1e1b9a945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1e1b9a9457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1e1b9a9457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1e1b9a9457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1e1b9a9457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677750" y="1038775"/>
            <a:ext cx="5788500" cy="22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093725" y="3559375"/>
            <a:ext cx="3719100" cy="408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11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>
            <p:ph hasCustomPrompt="1" type="title"/>
          </p:nvPr>
        </p:nvSpPr>
        <p:spPr>
          <a:xfrm>
            <a:off x="2071800" y="2686103"/>
            <a:ext cx="5000400" cy="10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" name="Google Shape;44;p12"/>
          <p:cNvSpPr txBox="1"/>
          <p:nvPr>
            <p:ph idx="1" type="subTitle"/>
          </p:nvPr>
        </p:nvSpPr>
        <p:spPr>
          <a:xfrm>
            <a:off x="2071675" y="3593928"/>
            <a:ext cx="5000400" cy="441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4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4"/>
          <p:cNvSpPr txBox="1"/>
          <p:nvPr>
            <p:ph idx="1" type="body"/>
          </p:nvPr>
        </p:nvSpPr>
        <p:spPr>
          <a:xfrm>
            <a:off x="4586900" y="1220125"/>
            <a:ext cx="3867000" cy="3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Darker Grotesque SemiBold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2" type="body"/>
          </p:nvPr>
        </p:nvSpPr>
        <p:spPr>
          <a:xfrm>
            <a:off x="720000" y="1220125"/>
            <a:ext cx="3867000" cy="3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arker Grotesque SemiBold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5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5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6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7"/>
          <p:cNvSpPr txBox="1"/>
          <p:nvPr>
            <p:ph type="title"/>
          </p:nvPr>
        </p:nvSpPr>
        <p:spPr>
          <a:xfrm>
            <a:off x="947975" y="2971888"/>
            <a:ext cx="19875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60" name="Google Shape;60;p17"/>
          <p:cNvSpPr txBox="1"/>
          <p:nvPr>
            <p:ph idx="1" type="subTitle"/>
          </p:nvPr>
        </p:nvSpPr>
        <p:spPr>
          <a:xfrm>
            <a:off x="947975" y="3462290"/>
            <a:ext cx="19875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17"/>
          <p:cNvSpPr txBox="1"/>
          <p:nvPr>
            <p:ph hasCustomPrompt="1" idx="2" type="title"/>
          </p:nvPr>
        </p:nvSpPr>
        <p:spPr>
          <a:xfrm>
            <a:off x="1185875" y="2064945"/>
            <a:ext cx="15117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7"/>
          <p:cNvSpPr txBox="1"/>
          <p:nvPr>
            <p:ph idx="3" type="title"/>
          </p:nvPr>
        </p:nvSpPr>
        <p:spPr>
          <a:xfrm>
            <a:off x="3578250" y="2971888"/>
            <a:ext cx="19875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63" name="Google Shape;63;p17"/>
          <p:cNvSpPr txBox="1"/>
          <p:nvPr>
            <p:ph idx="4" type="subTitle"/>
          </p:nvPr>
        </p:nvSpPr>
        <p:spPr>
          <a:xfrm>
            <a:off x="3578250" y="3462290"/>
            <a:ext cx="19875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hasCustomPrompt="1" idx="5" type="title"/>
          </p:nvPr>
        </p:nvSpPr>
        <p:spPr>
          <a:xfrm>
            <a:off x="3816150" y="2064945"/>
            <a:ext cx="15117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7"/>
          <p:cNvSpPr txBox="1"/>
          <p:nvPr>
            <p:ph idx="6" type="title"/>
          </p:nvPr>
        </p:nvSpPr>
        <p:spPr>
          <a:xfrm>
            <a:off x="6000475" y="2971891"/>
            <a:ext cx="24036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7" type="subTitle"/>
          </p:nvPr>
        </p:nvSpPr>
        <p:spPr>
          <a:xfrm>
            <a:off x="6208525" y="3462290"/>
            <a:ext cx="19875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hasCustomPrompt="1" idx="8" type="title"/>
          </p:nvPr>
        </p:nvSpPr>
        <p:spPr>
          <a:xfrm>
            <a:off x="6446425" y="2064945"/>
            <a:ext cx="1511700" cy="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7"/>
          <p:cNvSpPr txBox="1"/>
          <p:nvPr>
            <p:ph idx="9"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4621631" y="2172150"/>
            <a:ext cx="2923500" cy="15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9"/>
          <p:cNvSpPr txBox="1"/>
          <p:nvPr>
            <p:ph type="title"/>
          </p:nvPr>
        </p:nvSpPr>
        <p:spPr>
          <a:xfrm>
            <a:off x="3970614" y="1366800"/>
            <a:ext cx="1557300" cy="857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5709936" y="1366800"/>
            <a:ext cx="2423700" cy="857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2" type="title"/>
          </p:nvPr>
        </p:nvSpPr>
        <p:spPr>
          <a:xfrm>
            <a:off x="3970614" y="2560725"/>
            <a:ext cx="1557300" cy="857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3" type="subTitle"/>
          </p:nvPr>
        </p:nvSpPr>
        <p:spPr>
          <a:xfrm>
            <a:off x="5709936" y="2560725"/>
            <a:ext cx="2423700" cy="857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4" type="title"/>
          </p:nvPr>
        </p:nvSpPr>
        <p:spPr>
          <a:xfrm>
            <a:off x="3970614" y="3754650"/>
            <a:ext cx="1557300" cy="857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5" type="subTitle"/>
          </p:nvPr>
        </p:nvSpPr>
        <p:spPr>
          <a:xfrm>
            <a:off x="5709936" y="3754650"/>
            <a:ext cx="2423700" cy="857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6"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0"/>
          <p:cNvSpPr txBox="1"/>
          <p:nvPr>
            <p:ph type="title"/>
          </p:nvPr>
        </p:nvSpPr>
        <p:spPr>
          <a:xfrm>
            <a:off x="2157852" y="1230770"/>
            <a:ext cx="35412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5" name="Google Shape;85;p20"/>
          <p:cNvSpPr txBox="1"/>
          <p:nvPr>
            <p:ph idx="1" type="subTitle"/>
          </p:nvPr>
        </p:nvSpPr>
        <p:spPr>
          <a:xfrm>
            <a:off x="5994116" y="1248933"/>
            <a:ext cx="23247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2"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3" type="title"/>
          </p:nvPr>
        </p:nvSpPr>
        <p:spPr>
          <a:xfrm>
            <a:off x="2157852" y="1967720"/>
            <a:ext cx="35412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8" name="Google Shape;88;p20"/>
          <p:cNvSpPr txBox="1"/>
          <p:nvPr>
            <p:ph idx="4" type="subTitle"/>
          </p:nvPr>
        </p:nvSpPr>
        <p:spPr>
          <a:xfrm>
            <a:off x="5994116" y="1985883"/>
            <a:ext cx="23247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5" type="title"/>
          </p:nvPr>
        </p:nvSpPr>
        <p:spPr>
          <a:xfrm>
            <a:off x="2157852" y="2704670"/>
            <a:ext cx="35412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0" name="Google Shape;90;p20"/>
          <p:cNvSpPr txBox="1"/>
          <p:nvPr>
            <p:ph idx="6" type="subTitle"/>
          </p:nvPr>
        </p:nvSpPr>
        <p:spPr>
          <a:xfrm>
            <a:off x="5994116" y="2722833"/>
            <a:ext cx="23247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7" type="title"/>
          </p:nvPr>
        </p:nvSpPr>
        <p:spPr>
          <a:xfrm>
            <a:off x="2157852" y="3441620"/>
            <a:ext cx="35412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" name="Google Shape;92;p20"/>
          <p:cNvSpPr txBox="1"/>
          <p:nvPr>
            <p:ph idx="8" type="subTitle"/>
          </p:nvPr>
        </p:nvSpPr>
        <p:spPr>
          <a:xfrm>
            <a:off x="5994116" y="3459783"/>
            <a:ext cx="23247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0"/>
          <p:cNvSpPr txBox="1"/>
          <p:nvPr>
            <p:ph idx="9" type="title"/>
          </p:nvPr>
        </p:nvSpPr>
        <p:spPr>
          <a:xfrm>
            <a:off x="2157852" y="4178570"/>
            <a:ext cx="35412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" name="Google Shape;94;p20"/>
          <p:cNvSpPr txBox="1"/>
          <p:nvPr>
            <p:ph idx="13" type="subTitle"/>
          </p:nvPr>
        </p:nvSpPr>
        <p:spPr>
          <a:xfrm>
            <a:off x="5994116" y="4196733"/>
            <a:ext cx="23247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1182675" y="2643063"/>
            <a:ext cx="34134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810673" y="1031225"/>
            <a:ext cx="2516700" cy="6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573025" y="3577100"/>
            <a:ext cx="2632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1"/>
          <p:cNvSpPr txBox="1"/>
          <p:nvPr>
            <p:ph type="title"/>
          </p:nvPr>
        </p:nvSpPr>
        <p:spPr>
          <a:xfrm>
            <a:off x="1714429" y="1311340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8" name="Google Shape;98;p21"/>
          <p:cNvSpPr txBox="1"/>
          <p:nvPr>
            <p:ph idx="1" type="subTitle"/>
          </p:nvPr>
        </p:nvSpPr>
        <p:spPr>
          <a:xfrm>
            <a:off x="1714429" y="1681375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1"/>
          <p:cNvSpPr txBox="1"/>
          <p:nvPr>
            <p:ph hasCustomPrompt="1" idx="2" type="title"/>
          </p:nvPr>
        </p:nvSpPr>
        <p:spPr>
          <a:xfrm>
            <a:off x="826250" y="1545140"/>
            <a:ext cx="765300" cy="5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21"/>
          <p:cNvSpPr txBox="1"/>
          <p:nvPr>
            <p:ph idx="3" type="title"/>
          </p:nvPr>
        </p:nvSpPr>
        <p:spPr>
          <a:xfrm>
            <a:off x="1714429" y="2449276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1" name="Google Shape;101;p21"/>
          <p:cNvSpPr txBox="1"/>
          <p:nvPr>
            <p:ph idx="4" type="subTitle"/>
          </p:nvPr>
        </p:nvSpPr>
        <p:spPr>
          <a:xfrm>
            <a:off x="1714429" y="2820289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hasCustomPrompt="1" idx="5" type="title"/>
          </p:nvPr>
        </p:nvSpPr>
        <p:spPr>
          <a:xfrm>
            <a:off x="826250" y="2683082"/>
            <a:ext cx="765300" cy="5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1"/>
          <p:cNvSpPr txBox="1"/>
          <p:nvPr>
            <p:ph idx="6" type="title"/>
          </p:nvPr>
        </p:nvSpPr>
        <p:spPr>
          <a:xfrm>
            <a:off x="1714429" y="3570027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" name="Google Shape;104;p21"/>
          <p:cNvSpPr txBox="1"/>
          <p:nvPr>
            <p:ph idx="7" type="subTitle"/>
          </p:nvPr>
        </p:nvSpPr>
        <p:spPr>
          <a:xfrm>
            <a:off x="1714429" y="3941039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hasCustomPrompt="1" idx="8" type="title"/>
          </p:nvPr>
        </p:nvSpPr>
        <p:spPr>
          <a:xfrm>
            <a:off x="826250" y="3803862"/>
            <a:ext cx="765300" cy="5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21"/>
          <p:cNvSpPr txBox="1"/>
          <p:nvPr>
            <p:ph idx="9" type="title"/>
          </p:nvPr>
        </p:nvSpPr>
        <p:spPr>
          <a:xfrm>
            <a:off x="5704446" y="1310362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7" name="Google Shape;107;p21"/>
          <p:cNvSpPr txBox="1"/>
          <p:nvPr>
            <p:ph idx="13" type="subTitle"/>
          </p:nvPr>
        </p:nvSpPr>
        <p:spPr>
          <a:xfrm>
            <a:off x="5704446" y="1681375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hasCustomPrompt="1" idx="14" type="title"/>
          </p:nvPr>
        </p:nvSpPr>
        <p:spPr>
          <a:xfrm>
            <a:off x="4816214" y="1544165"/>
            <a:ext cx="765300" cy="5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1"/>
          <p:cNvSpPr txBox="1"/>
          <p:nvPr>
            <p:ph idx="15" type="title"/>
          </p:nvPr>
        </p:nvSpPr>
        <p:spPr>
          <a:xfrm>
            <a:off x="5704446" y="2449276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0" name="Google Shape;110;p21"/>
          <p:cNvSpPr txBox="1"/>
          <p:nvPr>
            <p:ph idx="16" type="subTitle"/>
          </p:nvPr>
        </p:nvSpPr>
        <p:spPr>
          <a:xfrm>
            <a:off x="5704446" y="2820289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hasCustomPrompt="1" idx="17" type="title"/>
          </p:nvPr>
        </p:nvSpPr>
        <p:spPr>
          <a:xfrm>
            <a:off x="4816214" y="2683083"/>
            <a:ext cx="765300" cy="5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21"/>
          <p:cNvSpPr txBox="1"/>
          <p:nvPr>
            <p:ph idx="18" type="title"/>
          </p:nvPr>
        </p:nvSpPr>
        <p:spPr>
          <a:xfrm>
            <a:off x="5704446" y="3570027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3" name="Google Shape;113;p21"/>
          <p:cNvSpPr txBox="1"/>
          <p:nvPr>
            <p:ph idx="19" type="subTitle"/>
          </p:nvPr>
        </p:nvSpPr>
        <p:spPr>
          <a:xfrm>
            <a:off x="5704446" y="3941039"/>
            <a:ext cx="2718900" cy="55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hasCustomPrompt="1" idx="20" type="title"/>
          </p:nvPr>
        </p:nvSpPr>
        <p:spPr>
          <a:xfrm>
            <a:off x="4816214" y="3803838"/>
            <a:ext cx="765300" cy="5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Fredoka One"/>
              <a:buNone/>
              <a:defRPr sz="6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21"/>
          <p:cNvSpPr txBox="1"/>
          <p:nvPr>
            <p:ph idx="21"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/>
        </p:nvSpPr>
        <p:spPr>
          <a:xfrm>
            <a:off x="2509750" y="3621500"/>
            <a:ext cx="41244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</a:t>
            </a: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highlight>
                <a:srgbClr val="DFDEFC"/>
              </a:highlight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8" name="Google Shape;118;p22"/>
          <p:cNvSpPr txBox="1"/>
          <p:nvPr>
            <p:ph type="ctrTitle"/>
          </p:nvPr>
        </p:nvSpPr>
        <p:spPr>
          <a:xfrm>
            <a:off x="2429950" y="499475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9" name="Google Shape;119;p22"/>
          <p:cNvSpPr txBox="1"/>
          <p:nvPr>
            <p:ph idx="1" type="subTitle"/>
          </p:nvPr>
        </p:nvSpPr>
        <p:spPr>
          <a:xfrm>
            <a:off x="2425075" y="1458000"/>
            <a:ext cx="4293900" cy="12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220125"/>
            <a:ext cx="7704000" cy="3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arker Grotesque SemiBold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417650" y="2733885"/>
            <a:ext cx="2336400" cy="42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1417650" y="3202992"/>
            <a:ext cx="2336400" cy="8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5389975" y="2733885"/>
            <a:ext cx="2336400" cy="42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5389975" y="3202992"/>
            <a:ext cx="2336400" cy="8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883675" y="3534750"/>
            <a:ext cx="2254500" cy="317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/>
          <p:nvPr/>
        </p:nvSpPr>
        <p:spPr>
          <a:xfrm>
            <a:off x="713225" y="401525"/>
            <a:ext cx="7717500" cy="6300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 flipH="1">
            <a:off x="3976550" y="1572138"/>
            <a:ext cx="4015200" cy="18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2057300" y="2510083"/>
            <a:ext cx="5029200" cy="161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1737213" y="1547847"/>
            <a:ext cx="4402200" cy="69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0" sz="45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0" sz="36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0" sz="36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0" sz="36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0" sz="36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0" sz="36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0" sz="36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0" sz="36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0" sz="36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36" name="Google Shape;36;p9"/>
          <p:cNvSpPr txBox="1"/>
          <p:nvPr>
            <p:ph idx="1" type="subTitle"/>
          </p:nvPr>
        </p:nvSpPr>
        <p:spPr>
          <a:xfrm>
            <a:off x="2298750" y="2663050"/>
            <a:ext cx="4546500" cy="13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/>
          <p:nvPr>
            <p:ph type="title"/>
          </p:nvPr>
        </p:nvSpPr>
        <p:spPr>
          <a:xfrm>
            <a:off x="2159250" y="541852"/>
            <a:ext cx="4825500" cy="1011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/>
          <p:nvPr/>
        </p:nvSpPr>
        <p:spPr>
          <a:xfrm>
            <a:off x="2387500" y="2792175"/>
            <a:ext cx="4896900" cy="5715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Connecting People Through Shared Music Preferences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29" name="Google Shape;129;p27"/>
          <p:cNvSpPr/>
          <p:nvPr/>
        </p:nvSpPr>
        <p:spPr>
          <a:xfrm>
            <a:off x="1649875" y="2792175"/>
            <a:ext cx="565800" cy="5715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7"/>
          <p:cNvSpPr/>
          <p:nvPr/>
        </p:nvSpPr>
        <p:spPr>
          <a:xfrm rot="5400000">
            <a:off x="1861702" y="2988775"/>
            <a:ext cx="206100" cy="1782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7"/>
          <p:cNvSpPr/>
          <p:nvPr/>
        </p:nvSpPr>
        <p:spPr>
          <a:xfrm>
            <a:off x="8237193" y="268150"/>
            <a:ext cx="581400" cy="2061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7"/>
          <p:cNvSpPr/>
          <p:nvPr/>
        </p:nvSpPr>
        <p:spPr>
          <a:xfrm>
            <a:off x="8343069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7"/>
          <p:cNvSpPr/>
          <p:nvPr/>
        </p:nvSpPr>
        <p:spPr>
          <a:xfrm>
            <a:off x="8485646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7"/>
          <p:cNvSpPr/>
          <p:nvPr/>
        </p:nvSpPr>
        <p:spPr>
          <a:xfrm>
            <a:off x="8628224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7"/>
          <p:cNvSpPr txBox="1"/>
          <p:nvPr>
            <p:ph type="ctrTitle"/>
          </p:nvPr>
        </p:nvSpPr>
        <p:spPr>
          <a:xfrm>
            <a:off x="1677750" y="1305125"/>
            <a:ext cx="5788500" cy="140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Music Based User Matchmaking System</a:t>
            </a:r>
            <a:endParaRPr sz="3000"/>
          </a:p>
        </p:txBody>
      </p:sp>
      <p:sp>
        <p:nvSpPr>
          <p:cNvPr id="136" name="Google Shape;136;p27"/>
          <p:cNvSpPr/>
          <p:nvPr/>
        </p:nvSpPr>
        <p:spPr>
          <a:xfrm>
            <a:off x="6503800" y="4066750"/>
            <a:ext cx="2314800" cy="7902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Anjel Patel (ap8589)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Siddhant Kulkarni (sk10841)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Sudhanshu Sali (ss17526)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/>
          <p:nvPr/>
        </p:nvSpPr>
        <p:spPr>
          <a:xfrm>
            <a:off x="766825" y="312400"/>
            <a:ext cx="7758900" cy="713100"/>
          </a:xfrm>
          <a:prstGeom prst="roundRect">
            <a:avLst>
              <a:gd fmla="val 2915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6"/>
          <p:cNvSpPr txBox="1"/>
          <p:nvPr/>
        </p:nvSpPr>
        <p:spPr>
          <a:xfrm>
            <a:off x="1124250" y="438100"/>
            <a:ext cx="703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Evaluation Metrics</a:t>
            </a:r>
            <a:endParaRPr sz="35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2" name="Google Shape;252;p36"/>
          <p:cNvSpPr/>
          <p:nvPr/>
        </p:nvSpPr>
        <p:spPr>
          <a:xfrm>
            <a:off x="766825" y="1263000"/>
            <a:ext cx="7758900" cy="3414900"/>
          </a:xfrm>
          <a:prstGeom prst="roundRect">
            <a:avLst>
              <a:gd fmla="val 16191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6"/>
          <p:cNvSpPr/>
          <p:nvPr/>
        </p:nvSpPr>
        <p:spPr>
          <a:xfrm flipH="1">
            <a:off x="994125" y="1735975"/>
            <a:ext cx="7230000" cy="26283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tamaran"/>
              <a:buChar char="●"/>
            </a:pPr>
            <a:r>
              <a:rPr lang="en" sz="16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Metrics Used:</a:t>
            </a:r>
            <a:endParaRPr sz="16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Root Mean Squared Error (RMSE): Measures prediction accuracy.</a:t>
            </a:r>
            <a:endParaRPr sz="16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Mean Absolute Error (MAE): Measures average prediction error.</a:t>
            </a:r>
            <a:endParaRPr sz="16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tamaran"/>
              <a:buChar char="●"/>
            </a:pPr>
            <a:r>
              <a:rPr lang="en" sz="16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Results:</a:t>
            </a:r>
            <a:endParaRPr sz="16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Default Model: RMSE = 0.57 , MAE = 0.35</a:t>
            </a:r>
            <a:endParaRPr sz="16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Best Model: RMSE = 0.43 , MAE =  0.26</a:t>
            </a:r>
            <a:endParaRPr sz="16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7"/>
          <p:cNvSpPr/>
          <p:nvPr/>
        </p:nvSpPr>
        <p:spPr>
          <a:xfrm>
            <a:off x="1528677" y="1478100"/>
            <a:ext cx="4991700" cy="2195100"/>
          </a:xfrm>
          <a:prstGeom prst="roundRect">
            <a:avLst>
              <a:gd fmla="val 2915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7"/>
          <p:cNvSpPr txBox="1"/>
          <p:nvPr>
            <p:ph type="title"/>
          </p:nvPr>
        </p:nvSpPr>
        <p:spPr>
          <a:xfrm>
            <a:off x="1486900" y="1787075"/>
            <a:ext cx="5172900" cy="15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and UI Demonstration</a:t>
            </a:r>
            <a:endParaRPr/>
          </a:p>
        </p:txBody>
      </p:sp>
      <p:sp>
        <p:nvSpPr>
          <p:cNvPr id="260" name="Google Shape;260;p37"/>
          <p:cNvSpPr/>
          <p:nvPr/>
        </p:nvSpPr>
        <p:spPr>
          <a:xfrm>
            <a:off x="8237193" y="268150"/>
            <a:ext cx="581400" cy="2061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7"/>
          <p:cNvSpPr/>
          <p:nvPr/>
        </p:nvSpPr>
        <p:spPr>
          <a:xfrm>
            <a:off x="8343069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7"/>
          <p:cNvSpPr/>
          <p:nvPr/>
        </p:nvSpPr>
        <p:spPr>
          <a:xfrm>
            <a:off x="8485646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7"/>
          <p:cNvSpPr/>
          <p:nvPr/>
        </p:nvSpPr>
        <p:spPr>
          <a:xfrm>
            <a:off x="8628224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7"/>
          <p:cNvSpPr/>
          <p:nvPr/>
        </p:nvSpPr>
        <p:spPr>
          <a:xfrm>
            <a:off x="6909101" y="2098950"/>
            <a:ext cx="1015500" cy="10317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7"/>
          <p:cNvSpPr/>
          <p:nvPr/>
        </p:nvSpPr>
        <p:spPr>
          <a:xfrm rot="5400000">
            <a:off x="7177052" y="2453447"/>
            <a:ext cx="459900" cy="4104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8"/>
          <p:cNvSpPr/>
          <p:nvPr/>
        </p:nvSpPr>
        <p:spPr>
          <a:xfrm>
            <a:off x="641800" y="1178775"/>
            <a:ext cx="7758900" cy="3630600"/>
          </a:xfrm>
          <a:prstGeom prst="roundRect">
            <a:avLst>
              <a:gd fmla="val 16191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8"/>
          <p:cNvSpPr txBox="1"/>
          <p:nvPr/>
        </p:nvSpPr>
        <p:spPr>
          <a:xfrm>
            <a:off x="597100" y="374750"/>
            <a:ext cx="7651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Results</a:t>
            </a:r>
            <a:endParaRPr/>
          </a:p>
        </p:txBody>
      </p:sp>
      <p:sp>
        <p:nvSpPr>
          <p:cNvPr id="272" name="Google Shape;272;p38"/>
          <p:cNvSpPr txBox="1"/>
          <p:nvPr/>
        </p:nvSpPr>
        <p:spPr>
          <a:xfrm>
            <a:off x="741700" y="1893525"/>
            <a:ext cx="3000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Top 5 Similar Users: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+------------+----------+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|similar_user|similarity|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+------------+----------+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  2836|0.82893515|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  3124| 0.8236726|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  1215|0.82338315|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  1506| 0.8179041|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  4598| 0.8163151|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+------------+----------+</a:t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273" name="Google Shape;273;p38"/>
          <p:cNvSpPr txBox="1"/>
          <p:nvPr/>
        </p:nvSpPr>
        <p:spPr>
          <a:xfrm>
            <a:off x="4006900" y="1354725"/>
            <a:ext cx="43176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Recommended Tracks: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[+-------+--------------------+-----------+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|TrackId|               Title|     Artist|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+-------+--------------------+-----------+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2|     Hold On Loosely|.38 Special|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7|          Take On Me|       a-ha|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12|      Hard As A Rock|      AC/DC|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13|  Have a Drink On Me|      AC/DC|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0|    Caught Up In You|.38 Special|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4|   Art For Arts Sake|       10cc|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3|Hold On Loosely  ...|.38 Special|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 8|       Back In Black|      AC/DC|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102|   Turn Up the Radio|  Autograph|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    24| Shot Down In Flames|      AC/DC|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+-------+--------------------+-----------+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4" name="Google Shape;274;p38"/>
          <p:cNvSpPr txBox="1"/>
          <p:nvPr/>
        </p:nvSpPr>
        <p:spPr>
          <a:xfrm>
            <a:off x="6197500" y="4874925"/>
            <a:ext cx="300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*The above result tables are for a target user with id 500</a:t>
            </a:r>
            <a:endParaRPr sz="9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9"/>
          <p:cNvSpPr/>
          <p:nvPr/>
        </p:nvSpPr>
        <p:spPr>
          <a:xfrm>
            <a:off x="749500" y="1162750"/>
            <a:ext cx="7758900" cy="3537300"/>
          </a:xfrm>
          <a:prstGeom prst="roundRect">
            <a:avLst>
              <a:gd fmla="val 16191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9"/>
          <p:cNvSpPr txBox="1"/>
          <p:nvPr/>
        </p:nvSpPr>
        <p:spPr>
          <a:xfrm>
            <a:off x="749500" y="374750"/>
            <a:ext cx="7651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Results (Contd.)</a:t>
            </a:r>
            <a:endParaRPr/>
          </a:p>
        </p:txBody>
      </p:sp>
      <p:sp>
        <p:nvSpPr>
          <p:cNvPr id="281" name="Google Shape;281;p39"/>
          <p:cNvSpPr txBox="1"/>
          <p:nvPr/>
        </p:nvSpPr>
        <p:spPr>
          <a:xfrm>
            <a:off x="6426100" y="4798725"/>
            <a:ext cx="256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*The above result report is for a target user with id 500</a:t>
            </a:r>
            <a:endParaRPr sz="8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82" name="Google Shape;282;p39"/>
          <p:cNvSpPr txBox="1"/>
          <p:nvPr/>
        </p:nvSpPr>
        <p:spPr>
          <a:xfrm>
            <a:off x="869650" y="1269100"/>
            <a:ext cx="75186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### Music Recommendation Report for Francisco Thomas (ID: 500)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#### Main Character Energy: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Francisco Thomas embodies the spirit of a Rebel Rocker with a penchant for rebellious rock anthems that evoke a lively sense of freedom and resistance.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#### Musical Moods: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Dramatic (30%), Sad (30%), Chill (30%), Upbeat (10%)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#### Overview: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Francisco Thomas has listened to a total of 263 songs by 158 artists, accumulating a total of 428 listens.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#### Music Taste Analysis: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Francisco's top songs include classics like "Take On Me" by a-ha and "Paranoid" by Black Sabbath, with top artists such as AC/DC and Aerosmith dominating the list. His preference for these iconic rock tracks showcases a love for high-energy, rebellious tunes.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#### Musical Personality and Mood Preferences: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Francisco's music taste leans towards dramatic and sad moods, balanced by a significant chill vibe. The upbeat tracks in his playlist add a touch of energy, reflecting a dynamic and versatile musical personality.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#### Top Similar Users: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1. Brent Shotwell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2. Tony Martinez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3. Jason Thornell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4. Julie Ayers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5. Maryann Ferrell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#### Top Match: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 "Turn Up the Radio" by Autograph: Crank up the volume and rock out to this electrifying song.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#### Conclusion:</a:t>
            </a:r>
            <a:endParaRPr b="1" sz="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Francisco Thomas, the Rebel Rocker, finds solace in the rebellious energy of classic rock anthems, blending dramatic and chill moods with a touch of sadness. With a musical taste that resonates with iconic artists and timeless songs, Francisco's playlist is a testament to his vibrant spirit and appreciation for the rebellious essence of rock music.</a:t>
            </a:r>
            <a:endParaRPr b="1"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/>
          <p:nvPr/>
        </p:nvSpPr>
        <p:spPr>
          <a:xfrm>
            <a:off x="1279452" y="1916075"/>
            <a:ext cx="5164800" cy="1223700"/>
          </a:xfrm>
          <a:prstGeom prst="roundRect">
            <a:avLst>
              <a:gd fmla="val 2915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0"/>
          <p:cNvSpPr txBox="1"/>
          <p:nvPr>
            <p:ph type="title"/>
          </p:nvPr>
        </p:nvSpPr>
        <p:spPr>
          <a:xfrm>
            <a:off x="1716400" y="2033550"/>
            <a:ext cx="4290900" cy="10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Questions?</a:t>
            </a:r>
            <a:endParaRPr sz="4800"/>
          </a:p>
        </p:txBody>
      </p:sp>
      <p:sp>
        <p:nvSpPr>
          <p:cNvPr id="289" name="Google Shape;289;p40"/>
          <p:cNvSpPr/>
          <p:nvPr/>
        </p:nvSpPr>
        <p:spPr>
          <a:xfrm>
            <a:off x="6756702" y="1915950"/>
            <a:ext cx="1134900" cy="12237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" name="Google Shape;290;p40"/>
          <p:cNvGrpSpPr/>
          <p:nvPr/>
        </p:nvGrpSpPr>
        <p:grpSpPr>
          <a:xfrm>
            <a:off x="7054970" y="2266885"/>
            <a:ext cx="538358" cy="521844"/>
            <a:chOff x="2085450" y="842250"/>
            <a:chExt cx="483700" cy="481850"/>
          </a:xfrm>
        </p:grpSpPr>
        <p:sp>
          <p:nvSpPr>
            <p:cNvPr id="291" name="Google Shape;291;p40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92" name="Google Shape;292;p40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93" name="Google Shape;293;p40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94" name="Google Shape;294;p40"/>
          <p:cNvSpPr/>
          <p:nvPr/>
        </p:nvSpPr>
        <p:spPr>
          <a:xfrm>
            <a:off x="8237193" y="268150"/>
            <a:ext cx="581400" cy="2061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0"/>
          <p:cNvSpPr/>
          <p:nvPr/>
        </p:nvSpPr>
        <p:spPr>
          <a:xfrm>
            <a:off x="8343069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0"/>
          <p:cNvSpPr/>
          <p:nvPr/>
        </p:nvSpPr>
        <p:spPr>
          <a:xfrm>
            <a:off x="8485646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0"/>
          <p:cNvSpPr/>
          <p:nvPr/>
        </p:nvSpPr>
        <p:spPr>
          <a:xfrm>
            <a:off x="8628224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1"/>
          <p:cNvSpPr/>
          <p:nvPr/>
        </p:nvSpPr>
        <p:spPr>
          <a:xfrm>
            <a:off x="1584826" y="2022750"/>
            <a:ext cx="4714800" cy="1147500"/>
          </a:xfrm>
          <a:prstGeom prst="roundRect">
            <a:avLst>
              <a:gd fmla="val 2915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1"/>
          <p:cNvSpPr txBox="1"/>
          <p:nvPr>
            <p:ph type="title"/>
          </p:nvPr>
        </p:nvSpPr>
        <p:spPr>
          <a:xfrm>
            <a:off x="1654275" y="2156551"/>
            <a:ext cx="4575900" cy="87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You!</a:t>
            </a:r>
            <a:endParaRPr sz="4800"/>
          </a:p>
        </p:txBody>
      </p:sp>
      <p:sp>
        <p:nvSpPr>
          <p:cNvPr id="304" name="Google Shape;304;p41"/>
          <p:cNvSpPr/>
          <p:nvPr/>
        </p:nvSpPr>
        <p:spPr>
          <a:xfrm>
            <a:off x="6604302" y="2098950"/>
            <a:ext cx="1113900" cy="10713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" name="Google Shape;305;p41"/>
          <p:cNvGrpSpPr/>
          <p:nvPr/>
        </p:nvGrpSpPr>
        <p:grpSpPr>
          <a:xfrm>
            <a:off x="6901928" y="2394522"/>
            <a:ext cx="518622" cy="480168"/>
            <a:chOff x="-9089725" y="3180200"/>
            <a:chExt cx="353550" cy="351900"/>
          </a:xfrm>
        </p:grpSpPr>
        <p:sp>
          <p:nvSpPr>
            <p:cNvPr id="306" name="Google Shape;306;p41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41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8" name="Google Shape;308;p41"/>
          <p:cNvSpPr/>
          <p:nvPr/>
        </p:nvSpPr>
        <p:spPr>
          <a:xfrm>
            <a:off x="8237193" y="268150"/>
            <a:ext cx="581400" cy="2061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41"/>
          <p:cNvSpPr/>
          <p:nvPr/>
        </p:nvSpPr>
        <p:spPr>
          <a:xfrm>
            <a:off x="8343069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41"/>
          <p:cNvSpPr/>
          <p:nvPr/>
        </p:nvSpPr>
        <p:spPr>
          <a:xfrm>
            <a:off x="8485646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41"/>
          <p:cNvSpPr/>
          <p:nvPr/>
        </p:nvSpPr>
        <p:spPr>
          <a:xfrm>
            <a:off x="8628224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8"/>
          <p:cNvSpPr/>
          <p:nvPr/>
        </p:nvSpPr>
        <p:spPr>
          <a:xfrm>
            <a:off x="1018025" y="14633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42" name="Google Shape;142;p28"/>
          <p:cNvSpPr txBox="1"/>
          <p:nvPr>
            <p:ph idx="9"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Table of contents</a:t>
            </a:r>
            <a:endParaRPr sz="3500"/>
          </a:p>
        </p:txBody>
      </p:sp>
      <p:sp>
        <p:nvSpPr>
          <p:cNvPr id="143" name="Google Shape;143;p28"/>
          <p:cNvSpPr txBox="1"/>
          <p:nvPr>
            <p:ph type="title"/>
          </p:nvPr>
        </p:nvSpPr>
        <p:spPr>
          <a:xfrm>
            <a:off x="1162431" y="1892666"/>
            <a:ext cx="12228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Introduction</a:t>
            </a:r>
            <a:endParaRPr sz="1200"/>
          </a:p>
        </p:txBody>
      </p:sp>
      <p:sp>
        <p:nvSpPr>
          <p:cNvPr id="144" name="Google Shape;144;p28"/>
          <p:cNvSpPr txBox="1"/>
          <p:nvPr>
            <p:ph idx="2" type="title"/>
          </p:nvPr>
        </p:nvSpPr>
        <p:spPr>
          <a:xfrm>
            <a:off x="1308825" y="15209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#01</a:t>
            </a:r>
            <a:endParaRPr sz="2200"/>
          </a:p>
        </p:txBody>
      </p:sp>
      <p:sp>
        <p:nvSpPr>
          <p:cNvPr id="145" name="Google Shape;145;p28"/>
          <p:cNvSpPr/>
          <p:nvPr/>
        </p:nvSpPr>
        <p:spPr>
          <a:xfrm>
            <a:off x="2846825" y="14633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46" name="Google Shape;146;p28"/>
          <p:cNvSpPr txBox="1"/>
          <p:nvPr>
            <p:ph type="title"/>
          </p:nvPr>
        </p:nvSpPr>
        <p:spPr>
          <a:xfrm>
            <a:off x="2991231" y="1892666"/>
            <a:ext cx="12228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Problem Statement</a:t>
            </a:r>
            <a:endParaRPr sz="1200"/>
          </a:p>
        </p:txBody>
      </p:sp>
      <p:sp>
        <p:nvSpPr>
          <p:cNvPr id="147" name="Google Shape;147;p28"/>
          <p:cNvSpPr txBox="1"/>
          <p:nvPr>
            <p:ph idx="2" type="title"/>
          </p:nvPr>
        </p:nvSpPr>
        <p:spPr>
          <a:xfrm>
            <a:off x="3137625" y="15209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#02</a:t>
            </a:r>
            <a:endParaRPr sz="2200"/>
          </a:p>
        </p:txBody>
      </p:sp>
      <p:sp>
        <p:nvSpPr>
          <p:cNvPr id="148" name="Google Shape;148;p28"/>
          <p:cNvSpPr/>
          <p:nvPr/>
        </p:nvSpPr>
        <p:spPr>
          <a:xfrm>
            <a:off x="4675625" y="14633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49" name="Google Shape;149;p28"/>
          <p:cNvSpPr txBox="1"/>
          <p:nvPr>
            <p:ph type="title"/>
          </p:nvPr>
        </p:nvSpPr>
        <p:spPr>
          <a:xfrm>
            <a:off x="4820031" y="1892666"/>
            <a:ext cx="12228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Objectives</a:t>
            </a:r>
            <a:endParaRPr sz="1200"/>
          </a:p>
        </p:txBody>
      </p:sp>
      <p:sp>
        <p:nvSpPr>
          <p:cNvPr id="150" name="Google Shape;150;p28"/>
          <p:cNvSpPr txBox="1"/>
          <p:nvPr>
            <p:ph idx="2" type="title"/>
          </p:nvPr>
        </p:nvSpPr>
        <p:spPr>
          <a:xfrm>
            <a:off x="4966425" y="15209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#03</a:t>
            </a:r>
            <a:endParaRPr sz="2200"/>
          </a:p>
        </p:txBody>
      </p:sp>
      <p:sp>
        <p:nvSpPr>
          <p:cNvPr id="151" name="Google Shape;151;p28"/>
          <p:cNvSpPr/>
          <p:nvPr/>
        </p:nvSpPr>
        <p:spPr>
          <a:xfrm>
            <a:off x="6504425" y="14633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52" name="Google Shape;152;p28"/>
          <p:cNvSpPr txBox="1"/>
          <p:nvPr>
            <p:ph type="title"/>
          </p:nvPr>
        </p:nvSpPr>
        <p:spPr>
          <a:xfrm>
            <a:off x="6648831" y="1892666"/>
            <a:ext cx="12228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Dataset Overview</a:t>
            </a:r>
            <a:endParaRPr sz="1200"/>
          </a:p>
        </p:txBody>
      </p:sp>
      <p:sp>
        <p:nvSpPr>
          <p:cNvPr id="153" name="Google Shape;153;p28"/>
          <p:cNvSpPr txBox="1"/>
          <p:nvPr>
            <p:ph idx="2" type="title"/>
          </p:nvPr>
        </p:nvSpPr>
        <p:spPr>
          <a:xfrm>
            <a:off x="6795225" y="15209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#04</a:t>
            </a:r>
            <a:endParaRPr sz="2200"/>
          </a:p>
        </p:txBody>
      </p:sp>
      <p:sp>
        <p:nvSpPr>
          <p:cNvPr id="154" name="Google Shape;154;p28"/>
          <p:cNvSpPr/>
          <p:nvPr/>
        </p:nvSpPr>
        <p:spPr>
          <a:xfrm>
            <a:off x="1018025" y="26825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55" name="Google Shape;155;p28"/>
          <p:cNvSpPr txBox="1"/>
          <p:nvPr>
            <p:ph type="title"/>
          </p:nvPr>
        </p:nvSpPr>
        <p:spPr>
          <a:xfrm>
            <a:off x="1107550" y="3111875"/>
            <a:ext cx="13512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Methodology</a:t>
            </a:r>
            <a:endParaRPr sz="1200"/>
          </a:p>
        </p:txBody>
      </p:sp>
      <p:sp>
        <p:nvSpPr>
          <p:cNvPr id="156" name="Google Shape;156;p28"/>
          <p:cNvSpPr txBox="1"/>
          <p:nvPr>
            <p:ph idx="2" type="title"/>
          </p:nvPr>
        </p:nvSpPr>
        <p:spPr>
          <a:xfrm>
            <a:off x="1308825" y="27401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#05</a:t>
            </a:r>
            <a:endParaRPr sz="2200"/>
          </a:p>
        </p:txBody>
      </p:sp>
      <p:sp>
        <p:nvSpPr>
          <p:cNvPr id="157" name="Google Shape;157;p28"/>
          <p:cNvSpPr/>
          <p:nvPr/>
        </p:nvSpPr>
        <p:spPr>
          <a:xfrm>
            <a:off x="2846825" y="26825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58" name="Google Shape;158;p28"/>
          <p:cNvSpPr txBox="1"/>
          <p:nvPr>
            <p:ph type="title"/>
          </p:nvPr>
        </p:nvSpPr>
        <p:spPr>
          <a:xfrm>
            <a:off x="2904525" y="3111875"/>
            <a:ext cx="13512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Data Preprocessing</a:t>
            </a:r>
            <a:endParaRPr sz="1200"/>
          </a:p>
        </p:txBody>
      </p:sp>
      <p:sp>
        <p:nvSpPr>
          <p:cNvPr id="159" name="Google Shape;159;p28"/>
          <p:cNvSpPr txBox="1"/>
          <p:nvPr>
            <p:ph idx="2" type="title"/>
          </p:nvPr>
        </p:nvSpPr>
        <p:spPr>
          <a:xfrm>
            <a:off x="3137625" y="27401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#06</a:t>
            </a:r>
            <a:endParaRPr sz="2200"/>
          </a:p>
        </p:txBody>
      </p:sp>
      <p:sp>
        <p:nvSpPr>
          <p:cNvPr id="160" name="Google Shape;160;p28"/>
          <p:cNvSpPr/>
          <p:nvPr/>
        </p:nvSpPr>
        <p:spPr>
          <a:xfrm>
            <a:off x="4599425" y="2682500"/>
            <a:ext cx="16356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61" name="Google Shape;161;p28"/>
          <p:cNvSpPr txBox="1"/>
          <p:nvPr>
            <p:ph type="title"/>
          </p:nvPr>
        </p:nvSpPr>
        <p:spPr>
          <a:xfrm>
            <a:off x="4639851" y="3111875"/>
            <a:ext cx="15117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Model Implementation</a:t>
            </a:r>
            <a:endParaRPr sz="1200"/>
          </a:p>
        </p:txBody>
      </p:sp>
      <p:sp>
        <p:nvSpPr>
          <p:cNvPr id="162" name="Google Shape;162;p28"/>
          <p:cNvSpPr txBox="1"/>
          <p:nvPr>
            <p:ph idx="2" type="title"/>
          </p:nvPr>
        </p:nvSpPr>
        <p:spPr>
          <a:xfrm>
            <a:off x="4890225" y="27401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#07</a:t>
            </a:r>
            <a:endParaRPr sz="2200"/>
          </a:p>
        </p:txBody>
      </p:sp>
      <p:sp>
        <p:nvSpPr>
          <p:cNvPr id="163" name="Google Shape;163;p28"/>
          <p:cNvSpPr/>
          <p:nvPr/>
        </p:nvSpPr>
        <p:spPr>
          <a:xfrm>
            <a:off x="6504425" y="26825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64" name="Google Shape;164;p28"/>
          <p:cNvSpPr txBox="1"/>
          <p:nvPr>
            <p:ph type="title"/>
          </p:nvPr>
        </p:nvSpPr>
        <p:spPr>
          <a:xfrm>
            <a:off x="6648831" y="3111866"/>
            <a:ext cx="12228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Evaluation Metrics</a:t>
            </a:r>
            <a:endParaRPr sz="1200"/>
          </a:p>
        </p:txBody>
      </p:sp>
      <p:sp>
        <p:nvSpPr>
          <p:cNvPr id="165" name="Google Shape;165;p28"/>
          <p:cNvSpPr txBox="1"/>
          <p:nvPr>
            <p:ph idx="2" type="title"/>
          </p:nvPr>
        </p:nvSpPr>
        <p:spPr>
          <a:xfrm>
            <a:off x="6795225" y="27401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#08</a:t>
            </a:r>
            <a:endParaRPr sz="2200"/>
          </a:p>
        </p:txBody>
      </p:sp>
      <p:sp>
        <p:nvSpPr>
          <p:cNvPr id="166" name="Google Shape;166;p28"/>
          <p:cNvSpPr/>
          <p:nvPr/>
        </p:nvSpPr>
        <p:spPr>
          <a:xfrm>
            <a:off x="1018025" y="39017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67" name="Google Shape;167;p28"/>
          <p:cNvSpPr txBox="1"/>
          <p:nvPr>
            <p:ph type="title"/>
          </p:nvPr>
        </p:nvSpPr>
        <p:spPr>
          <a:xfrm>
            <a:off x="1107550" y="4331075"/>
            <a:ext cx="14223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Code &amp; UI Demonstration</a:t>
            </a:r>
            <a:endParaRPr sz="1200"/>
          </a:p>
        </p:txBody>
      </p:sp>
      <p:sp>
        <p:nvSpPr>
          <p:cNvPr id="168" name="Google Shape;168;p28"/>
          <p:cNvSpPr txBox="1"/>
          <p:nvPr>
            <p:ph idx="2" type="title"/>
          </p:nvPr>
        </p:nvSpPr>
        <p:spPr>
          <a:xfrm>
            <a:off x="1308825" y="39593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#09</a:t>
            </a:r>
            <a:endParaRPr sz="2200"/>
          </a:p>
        </p:txBody>
      </p:sp>
      <p:sp>
        <p:nvSpPr>
          <p:cNvPr id="169" name="Google Shape;169;p28"/>
          <p:cNvSpPr/>
          <p:nvPr/>
        </p:nvSpPr>
        <p:spPr>
          <a:xfrm>
            <a:off x="2846825" y="39017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70" name="Google Shape;170;p28"/>
          <p:cNvSpPr txBox="1"/>
          <p:nvPr>
            <p:ph type="title"/>
          </p:nvPr>
        </p:nvSpPr>
        <p:spPr>
          <a:xfrm>
            <a:off x="2904525" y="4331075"/>
            <a:ext cx="13512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Results</a:t>
            </a:r>
            <a:endParaRPr sz="1200"/>
          </a:p>
        </p:txBody>
      </p:sp>
      <p:sp>
        <p:nvSpPr>
          <p:cNvPr id="171" name="Google Shape;171;p28"/>
          <p:cNvSpPr txBox="1"/>
          <p:nvPr>
            <p:ph idx="2" type="title"/>
          </p:nvPr>
        </p:nvSpPr>
        <p:spPr>
          <a:xfrm>
            <a:off x="2919775" y="3959375"/>
            <a:ext cx="14223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#10 - #11</a:t>
            </a:r>
            <a:endParaRPr sz="2200"/>
          </a:p>
        </p:txBody>
      </p:sp>
      <p:sp>
        <p:nvSpPr>
          <p:cNvPr id="172" name="Google Shape;172;p28"/>
          <p:cNvSpPr/>
          <p:nvPr/>
        </p:nvSpPr>
        <p:spPr>
          <a:xfrm>
            <a:off x="4599425" y="3901700"/>
            <a:ext cx="16356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73" name="Google Shape;173;p28"/>
          <p:cNvSpPr txBox="1"/>
          <p:nvPr>
            <p:ph type="title"/>
          </p:nvPr>
        </p:nvSpPr>
        <p:spPr>
          <a:xfrm>
            <a:off x="4639851" y="4331075"/>
            <a:ext cx="15117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Questions</a:t>
            </a:r>
            <a:endParaRPr sz="1200"/>
          </a:p>
        </p:txBody>
      </p:sp>
      <p:sp>
        <p:nvSpPr>
          <p:cNvPr id="174" name="Google Shape;174;p28"/>
          <p:cNvSpPr txBox="1"/>
          <p:nvPr>
            <p:ph idx="2" type="title"/>
          </p:nvPr>
        </p:nvSpPr>
        <p:spPr>
          <a:xfrm>
            <a:off x="4890225" y="39593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#12</a:t>
            </a:r>
            <a:endParaRPr sz="2200"/>
          </a:p>
        </p:txBody>
      </p:sp>
      <p:sp>
        <p:nvSpPr>
          <p:cNvPr id="175" name="Google Shape;175;p28"/>
          <p:cNvSpPr/>
          <p:nvPr/>
        </p:nvSpPr>
        <p:spPr>
          <a:xfrm>
            <a:off x="6504425" y="3901700"/>
            <a:ext cx="1511700" cy="9303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76" name="Google Shape;176;p28"/>
          <p:cNvSpPr txBox="1"/>
          <p:nvPr>
            <p:ph type="title"/>
          </p:nvPr>
        </p:nvSpPr>
        <p:spPr>
          <a:xfrm>
            <a:off x="6648831" y="4331066"/>
            <a:ext cx="12228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Thank You</a:t>
            </a:r>
            <a:endParaRPr sz="1200"/>
          </a:p>
        </p:txBody>
      </p:sp>
      <p:sp>
        <p:nvSpPr>
          <p:cNvPr id="177" name="Google Shape;177;p28"/>
          <p:cNvSpPr txBox="1"/>
          <p:nvPr>
            <p:ph idx="2" type="title"/>
          </p:nvPr>
        </p:nvSpPr>
        <p:spPr>
          <a:xfrm>
            <a:off x="6795225" y="3959383"/>
            <a:ext cx="9300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#13</a:t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/>
          <p:nvPr/>
        </p:nvSpPr>
        <p:spPr>
          <a:xfrm>
            <a:off x="1737213" y="2175150"/>
            <a:ext cx="4402200" cy="964500"/>
          </a:xfrm>
          <a:prstGeom prst="roundRect">
            <a:avLst>
              <a:gd fmla="val 2915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9"/>
          <p:cNvSpPr txBox="1"/>
          <p:nvPr>
            <p:ph type="title"/>
          </p:nvPr>
        </p:nvSpPr>
        <p:spPr>
          <a:xfrm>
            <a:off x="1737213" y="2309847"/>
            <a:ext cx="4402200" cy="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</a:t>
            </a:r>
            <a:r>
              <a:rPr lang="en"/>
              <a:t>c</a:t>
            </a:r>
            <a:r>
              <a:rPr lang="en"/>
              <a:t>tion</a:t>
            </a:r>
            <a:endParaRPr/>
          </a:p>
        </p:txBody>
      </p:sp>
      <p:sp>
        <p:nvSpPr>
          <p:cNvPr id="184" name="Google Shape;184;p29"/>
          <p:cNvSpPr/>
          <p:nvPr/>
        </p:nvSpPr>
        <p:spPr>
          <a:xfrm>
            <a:off x="8237193" y="268150"/>
            <a:ext cx="581400" cy="2061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9"/>
          <p:cNvSpPr/>
          <p:nvPr/>
        </p:nvSpPr>
        <p:spPr>
          <a:xfrm>
            <a:off x="8343069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9"/>
          <p:cNvSpPr/>
          <p:nvPr/>
        </p:nvSpPr>
        <p:spPr>
          <a:xfrm>
            <a:off x="8485646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9"/>
          <p:cNvSpPr/>
          <p:nvPr/>
        </p:nvSpPr>
        <p:spPr>
          <a:xfrm>
            <a:off x="8628224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9"/>
          <p:cNvSpPr/>
          <p:nvPr/>
        </p:nvSpPr>
        <p:spPr>
          <a:xfrm>
            <a:off x="6451888" y="2175150"/>
            <a:ext cx="954900" cy="9645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9"/>
          <p:cNvSpPr/>
          <p:nvPr/>
        </p:nvSpPr>
        <p:spPr>
          <a:xfrm rot="5400000">
            <a:off x="6779770" y="2506952"/>
            <a:ext cx="347700" cy="3006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/>
          <p:nvPr/>
        </p:nvSpPr>
        <p:spPr>
          <a:xfrm>
            <a:off x="2323425" y="736950"/>
            <a:ext cx="3917100" cy="656700"/>
          </a:xfrm>
          <a:prstGeom prst="roundRect">
            <a:avLst>
              <a:gd fmla="val 2915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0"/>
          <p:cNvSpPr txBox="1"/>
          <p:nvPr>
            <p:ph type="title"/>
          </p:nvPr>
        </p:nvSpPr>
        <p:spPr>
          <a:xfrm>
            <a:off x="2604825" y="766425"/>
            <a:ext cx="3354300" cy="6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Problem Statement</a:t>
            </a:r>
            <a:endParaRPr sz="2000"/>
          </a:p>
        </p:txBody>
      </p:sp>
      <p:sp>
        <p:nvSpPr>
          <p:cNvPr id="196" name="Google Shape;196;p30"/>
          <p:cNvSpPr/>
          <p:nvPr/>
        </p:nvSpPr>
        <p:spPr>
          <a:xfrm>
            <a:off x="6564450" y="788650"/>
            <a:ext cx="579300" cy="6006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" name="Google Shape;197;p30"/>
          <p:cNvGrpSpPr/>
          <p:nvPr/>
        </p:nvGrpSpPr>
        <p:grpSpPr>
          <a:xfrm>
            <a:off x="6751790" y="967299"/>
            <a:ext cx="226124" cy="266223"/>
            <a:chOff x="1735650" y="3884916"/>
            <a:chExt cx="199809" cy="249600"/>
          </a:xfrm>
        </p:grpSpPr>
        <p:sp>
          <p:nvSpPr>
            <p:cNvPr id="198" name="Google Shape;198;p30"/>
            <p:cNvSpPr/>
            <p:nvPr/>
          </p:nvSpPr>
          <p:spPr>
            <a:xfrm>
              <a:off x="1735650" y="3884916"/>
              <a:ext cx="47400" cy="249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0"/>
            <p:cNvSpPr/>
            <p:nvPr/>
          </p:nvSpPr>
          <p:spPr>
            <a:xfrm>
              <a:off x="1888059" y="3884916"/>
              <a:ext cx="47400" cy="249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30"/>
          <p:cNvSpPr/>
          <p:nvPr/>
        </p:nvSpPr>
        <p:spPr>
          <a:xfrm>
            <a:off x="2212050" y="1716700"/>
            <a:ext cx="4352400" cy="22245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0"/>
          <p:cNvSpPr txBox="1"/>
          <p:nvPr>
            <p:ph type="title"/>
          </p:nvPr>
        </p:nvSpPr>
        <p:spPr>
          <a:xfrm>
            <a:off x="2529450" y="1889800"/>
            <a:ext cx="3717600" cy="18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How can we connect users through shared music preferences while providing personalized recommendations?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/>
          <p:nvPr/>
        </p:nvSpPr>
        <p:spPr>
          <a:xfrm>
            <a:off x="8237193" y="268150"/>
            <a:ext cx="581400" cy="2061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1"/>
          <p:cNvSpPr/>
          <p:nvPr/>
        </p:nvSpPr>
        <p:spPr>
          <a:xfrm>
            <a:off x="8343069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1"/>
          <p:cNvSpPr/>
          <p:nvPr/>
        </p:nvSpPr>
        <p:spPr>
          <a:xfrm>
            <a:off x="8485646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1"/>
          <p:cNvSpPr/>
          <p:nvPr/>
        </p:nvSpPr>
        <p:spPr>
          <a:xfrm>
            <a:off x="8628224" y="334081"/>
            <a:ext cx="74100" cy="7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1"/>
          <p:cNvSpPr/>
          <p:nvPr/>
        </p:nvSpPr>
        <p:spPr>
          <a:xfrm>
            <a:off x="2323425" y="736950"/>
            <a:ext cx="3917100" cy="656700"/>
          </a:xfrm>
          <a:prstGeom prst="roundRect">
            <a:avLst>
              <a:gd fmla="val 2915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1"/>
          <p:cNvSpPr txBox="1"/>
          <p:nvPr>
            <p:ph type="title"/>
          </p:nvPr>
        </p:nvSpPr>
        <p:spPr>
          <a:xfrm>
            <a:off x="2604825" y="766425"/>
            <a:ext cx="3354300" cy="6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Objectives</a:t>
            </a:r>
            <a:endParaRPr sz="2000"/>
          </a:p>
        </p:txBody>
      </p:sp>
      <p:sp>
        <p:nvSpPr>
          <p:cNvPr id="212" name="Google Shape;212;p31"/>
          <p:cNvSpPr/>
          <p:nvPr/>
        </p:nvSpPr>
        <p:spPr>
          <a:xfrm>
            <a:off x="2212050" y="1716700"/>
            <a:ext cx="4352400" cy="1962600"/>
          </a:xfrm>
          <a:prstGeom prst="roundRect">
            <a:avLst>
              <a:gd fmla="val 16667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1"/>
          <p:cNvSpPr txBox="1"/>
          <p:nvPr>
            <p:ph type="title"/>
          </p:nvPr>
        </p:nvSpPr>
        <p:spPr>
          <a:xfrm>
            <a:off x="2300850" y="2084875"/>
            <a:ext cx="3939600" cy="15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Build a scalable recommendation system using big data technologies.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Enhance user experience through personalized recommendations and user matchmaking.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14" name="Google Shape;214;p31"/>
          <p:cNvSpPr/>
          <p:nvPr/>
        </p:nvSpPr>
        <p:spPr>
          <a:xfrm>
            <a:off x="6522175" y="747975"/>
            <a:ext cx="581400" cy="622800"/>
          </a:xfrm>
          <a:prstGeom prst="roundRect">
            <a:avLst>
              <a:gd fmla="val 1934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1"/>
          <p:cNvSpPr/>
          <p:nvPr/>
        </p:nvSpPr>
        <p:spPr>
          <a:xfrm rot="5400000">
            <a:off x="6715471" y="967683"/>
            <a:ext cx="224400" cy="1830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/>
          <p:nvPr/>
        </p:nvSpPr>
        <p:spPr>
          <a:xfrm>
            <a:off x="3783038" y="1784900"/>
            <a:ext cx="4402200" cy="964500"/>
          </a:xfrm>
          <a:prstGeom prst="roundRect">
            <a:avLst>
              <a:gd fmla="val 29158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2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</a:t>
            </a:r>
            <a:endParaRPr/>
          </a:p>
        </p:txBody>
      </p:sp>
      <p:sp>
        <p:nvSpPr>
          <p:cNvPr id="222" name="Google Shape;222;p32"/>
          <p:cNvSpPr txBox="1"/>
          <p:nvPr>
            <p:ph idx="1" type="body"/>
          </p:nvPr>
        </p:nvSpPr>
        <p:spPr>
          <a:xfrm flipH="1">
            <a:off x="4662350" y="3248550"/>
            <a:ext cx="27426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Statistics: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Number of Users: 5000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Number of Tracks: 1685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Total Interactions: 991755</a:t>
            </a:r>
            <a:endParaRPr/>
          </a:p>
        </p:txBody>
      </p:sp>
      <p:sp>
        <p:nvSpPr>
          <p:cNvPr id="223" name="Google Shape;223;p32"/>
          <p:cNvSpPr/>
          <p:nvPr/>
        </p:nvSpPr>
        <p:spPr>
          <a:xfrm flipH="1">
            <a:off x="3976550" y="1923350"/>
            <a:ext cx="4015200" cy="6876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The datasets contain user listening history, track metadata and user demographics.</a:t>
            </a:r>
            <a:endParaRPr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224" name="Google Shape;224;p32"/>
          <p:cNvPicPr preferRelativeResize="0"/>
          <p:nvPr/>
        </p:nvPicPr>
        <p:blipFill rotWithShape="1">
          <a:blip r:embed="rId4">
            <a:alphaModFix/>
          </a:blip>
          <a:srcRect b="0" l="40838" r="8164" t="13284"/>
          <a:stretch/>
        </p:blipFill>
        <p:spPr>
          <a:xfrm flipH="1">
            <a:off x="726450" y="1427875"/>
            <a:ext cx="2742600" cy="3108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3"/>
          <p:cNvSpPr/>
          <p:nvPr/>
        </p:nvSpPr>
        <p:spPr>
          <a:xfrm>
            <a:off x="766825" y="1263000"/>
            <a:ext cx="7758900" cy="3414900"/>
          </a:xfrm>
          <a:prstGeom prst="roundRect">
            <a:avLst>
              <a:gd fmla="val 16191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3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231" name="Google Shape;231;p33"/>
          <p:cNvSpPr/>
          <p:nvPr/>
        </p:nvSpPr>
        <p:spPr>
          <a:xfrm flipH="1">
            <a:off x="994125" y="1735975"/>
            <a:ext cx="7230000" cy="26283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●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Approach: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Collaborative Filtering using Alternating Least Squares (ALS).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●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Steps: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Data Cleaning and Preprocessing.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Feature Engineering.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Model Training and Evaluation.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Hyperparameter Tuning.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Generating Recommendations and User Matchmaking Report.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>
            <p:ph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237" name="Google Shape;237;p34"/>
          <p:cNvSpPr/>
          <p:nvPr/>
        </p:nvSpPr>
        <p:spPr>
          <a:xfrm>
            <a:off x="766825" y="1263000"/>
            <a:ext cx="7758900" cy="3414900"/>
          </a:xfrm>
          <a:prstGeom prst="roundRect">
            <a:avLst>
              <a:gd fmla="val 16191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4"/>
          <p:cNvSpPr/>
          <p:nvPr/>
        </p:nvSpPr>
        <p:spPr>
          <a:xfrm flipH="1">
            <a:off x="994125" y="1735975"/>
            <a:ext cx="7230000" cy="26283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●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Steps Taken: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Handled missing values.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Normalized features like UserListeningCount and TrackPopularity.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●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Feature Engineering: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Added features like MobileUsageRatio, DaysSinceLastListen, and UserListeningCount.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idx="6" type="title"/>
          </p:nvPr>
        </p:nvSpPr>
        <p:spPr>
          <a:xfrm>
            <a:off x="957050" y="483075"/>
            <a:ext cx="7230000" cy="461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 Model Implementation</a:t>
            </a:r>
            <a:endParaRPr/>
          </a:p>
        </p:txBody>
      </p:sp>
      <p:sp>
        <p:nvSpPr>
          <p:cNvPr id="244" name="Google Shape;244;p35"/>
          <p:cNvSpPr/>
          <p:nvPr/>
        </p:nvSpPr>
        <p:spPr>
          <a:xfrm>
            <a:off x="766825" y="1263000"/>
            <a:ext cx="7758900" cy="3414900"/>
          </a:xfrm>
          <a:prstGeom prst="roundRect">
            <a:avLst>
              <a:gd fmla="val 16191" name="adj"/>
            </a:avLst>
          </a:prstGeom>
          <a:solidFill>
            <a:srgbClr val="FFFFFF">
              <a:alpha val="25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5"/>
          <p:cNvSpPr/>
          <p:nvPr/>
        </p:nvSpPr>
        <p:spPr>
          <a:xfrm flipH="1">
            <a:off x="994125" y="1735975"/>
            <a:ext cx="7230000" cy="26283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●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Default model</a:t>
            </a: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: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Parameters: rank=10, regParam=0.01, maxIter=5, alpha = 0.1.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●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Hyperparameter Tuning:</a:t>
            </a: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: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Used TrainValidationSplit with parameter grid: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■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rank: [10, 20, 30, 40]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■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regParam: [0.001, 0.01, 0.05, 0.1]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■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maxIter: [5, 10, 20, 50].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■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a</a:t>
            </a: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lpha: [0.1,1.0,10]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tamaran"/>
              <a:buChar char="○"/>
            </a:pPr>
            <a:r>
              <a:rPr lang="en" sz="16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Best Parameters Found: {rank:40, regParam:0.05, maxIter:50, alpha:0.1}.</a:t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 My Music Wrap! by Slidesgo">
  <a:themeElements>
    <a:clrScheme name="Simple Light">
      <a:dk1>
        <a:srgbClr val="FFFFFF"/>
      </a:dk1>
      <a:lt1>
        <a:srgbClr val="B7B7B7"/>
      </a:lt1>
      <a:dk2>
        <a:srgbClr val="0F2CA0"/>
      </a:dk2>
      <a:lt2>
        <a:srgbClr val="D60000"/>
      </a:lt2>
      <a:accent1>
        <a:srgbClr val="985505"/>
      </a:accent1>
      <a:accent2>
        <a:srgbClr val="007B0E"/>
      </a:accent2>
      <a:accent3>
        <a:srgbClr val="000A4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